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332" r:id="rId3"/>
    <p:sldId id="299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33" r:id="rId17"/>
    <p:sldId id="334" r:id="rId18"/>
    <p:sldId id="335" r:id="rId19"/>
    <p:sldId id="336" r:id="rId20"/>
    <p:sldId id="33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1" d="100"/>
          <a:sy n="71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02F04-902D-4B81-9988-0ADE88C078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C5C6E2-21EF-4741-ABD0-38EC82C090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CCADE3-E6DE-4047-B840-19DDDEAA3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1899-DFB5-40C5-8FE5-B98CF6FD1FE8}" type="datetimeFigureOut">
              <a:rPr lang="en-IN" smtClean="0"/>
              <a:t>26-09-2022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59EDB0-768D-487F-9BD9-CCD618B43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A6B17-39A1-4449-9B95-D443352BD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1CFC-C3A5-49A5-8A4F-F594499E957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0692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08E33-205D-4814-8F09-E18B1ACF6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23F6E9-008B-4278-8044-86CB67E07A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41EC8-CFE0-4D96-96F1-605D77D37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1899-DFB5-40C5-8FE5-B98CF6FD1FE8}" type="datetimeFigureOut">
              <a:rPr lang="en-IN" smtClean="0"/>
              <a:t>26-09-2022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C9880-6DA0-4F18-B15F-850DB9FE1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F9AA14-4227-4A00-AE62-6DF0DC568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1CFC-C3A5-49A5-8A4F-F594499E957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85602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CCC6D7-137F-483D-99B2-C44384A9EB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3F9C49-C685-46F5-AF53-3E16F0C2CB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CF235-F743-4945-83D1-3AE9DABEA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1899-DFB5-40C5-8FE5-B98CF6FD1FE8}" type="datetimeFigureOut">
              <a:rPr lang="en-IN" smtClean="0"/>
              <a:t>26-09-2022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C45EAA-443A-4CD9-8C6F-3AB98782A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1F82A5-8B21-451C-92DA-4F1686F4C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1CFC-C3A5-49A5-8A4F-F594499E957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55901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344F-3FFC-4C70-BC03-B797B9EB0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46F00-EEBE-4170-843A-907E66480F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9B4F9A-DAE8-4A0B-A913-F5D6A189B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1899-DFB5-40C5-8FE5-B98CF6FD1FE8}" type="datetimeFigureOut">
              <a:rPr lang="en-IN" smtClean="0"/>
              <a:t>26-09-2022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03430-C341-4D87-948E-97DFB8BA3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13CC9E-38E8-476E-8442-E31DE0CB8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1CFC-C3A5-49A5-8A4F-F594499E957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432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31526-E234-46EB-8CB8-F5B869A30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D43E29-E794-4FC2-A976-4AE4B4F3BA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401645-CAB2-4A46-BD2F-A5FB65C78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1899-DFB5-40C5-8FE5-B98CF6FD1FE8}" type="datetimeFigureOut">
              <a:rPr lang="en-IN" smtClean="0"/>
              <a:t>26-09-2022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83008-2FC4-498B-AC6C-E757F3DA4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6F004-A069-4365-B1E7-2DD623BAF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1CFC-C3A5-49A5-8A4F-F594499E957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42523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19C70-4D5C-45C4-AB76-219DE09DB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5D2B3-8D2D-4495-B528-9CC796F975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D6787F-CE11-4C60-94D0-10237365C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706ADD-4F15-4221-9F9C-338F12B9F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1899-DFB5-40C5-8FE5-B98CF6FD1FE8}" type="datetimeFigureOut">
              <a:rPr lang="en-IN" smtClean="0"/>
              <a:t>26-09-2022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1B5CF2-EDCC-4901-848D-94353AC89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4EF344-15ED-406C-98EE-4CA98384A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1CFC-C3A5-49A5-8A4F-F594499E957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544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9CF7C-A0D8-4ECE-8569-FF0FF6CA0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FE63C7-E5BF-42A1-A116-B2D8987826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D1D3E2-AC7A-4917-A10B-3BE91B906F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6E0B8B-AD90-4AA0-896A-0C4CCB2B9F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9FEA5F-9DD9-4067-8BDF-5C2EF09467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1F599F-5D88-4B33-943B-5D9D40A78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1899-DFB5-40C5-8FE5-B98CF6FD1FE8}" type="datetimeFigureOut">
              <a:rPr lang="en-IN" smtClean="0"/>
              <a:t>26-09-2022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A9A35A-6DDB-4C3E-8978-E0A458733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6CCFF0-F3F5-47B2-BECC-01CDD3AA6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1CFC-C3A5-49A5-8A4F-F594499E957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9478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4D0B7-8348-4AFF-BB36-D9A7A787C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6F2FB6-5246-4FEA-9590-B78E178B9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1899-DFB5-40C5-8FE5-B98CF6FD1FE8}" type="datetimeFigureOut">
              <a:rPr lang="en-IN" smtClean="0"/>
              <a:t>26-09-2022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679E29-494D-4863-9A88-242276FEA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14726D-4E52-40EF-B4EA-F4E9EED24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1CFC-C3A5-49A5-8A4F-F594499E957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1302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AEE532-8656-462E-B118-5AFE0F29E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1899-DFB5-40C5-8FE5-B98CF6FD1FE8}" type="datetimeFigureOut">
              <a:rPr lang="en-IN" smtClean="0"/>
              <a:t>26-09-2022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AA4CA2-5C66-41D2-A505-B96427603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9B0829-87A1-45A2-A296-D91A125D7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1CFC-C3A5-49A5-8A4F-F594499E957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7817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C0AE6-8857-41B7-B5E7-7EB11A317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D3C17-9226-482E-8937-70E0CF07C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6F8AC9-B886-482F-80F6-A7952D0E40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23C293-4A68-4991-9AD9-75C4CE856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1899-DFB5-40C5-8FE5-B98CF6FD1FE8}" type="datetimeFigureOut">
              <a:rPr lang="en-IN" smtClean="0"/>
              <a:t>26-09-2022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3B1A37-4642-4F20-9214-F678D8218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49CBA0-E911-4507-8280-38485AB56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1CFC-C3A5-49A5-8A4F-F594499E957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02581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840FA-C56F-40C5-874B-CDB242837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7DF302-C3FF-4235-BBD9-34CC0CCE8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DA0025-8FB5-49C6-9E8A-83DE9A306D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1E6F26-C157-49B0-B2F5-A5CB42CF3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1899-DFB5-40C5-8FE5-B98CF6FD1FE8}" type="datetimeFigureOut">
              <a:rPr lang="en-IN" smtClean="0"/>
              <a:t>26-09-2022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C99C32-E978-4625-9C49-5542ABF29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27BF0B-FCCF-4962-8BB5-99FC30E3D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1CFC-C3A5-49A5-8A4F-F594499E957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0139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719EE3-C382-4370-A929-7F9EDE45F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026221-C4BD-4E1D-969C-501A4E6F2A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3DA3DC-A385-47D2-821B-8ACFD658A2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C1899-DFB5-40C5-8FE5-B98CF6FD1FE8}" type="datetimeFigureOut">
              <a:rPr lang="en-IN" smtClean="0"/>
              <a:t>26-09-2022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90D59-56BD-42F0-9B88-1379A34C2C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FED4B-AD0A-4B1E-9CA9-2F24D34742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31CFC-C3A5-49A5-8A4F-F594499E957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2472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B71D920-09B2-41A0-B007-05C1E0DB3026}"/>
              </a:ext>
            </a:extLst>
          </p:cNvPr>
          <p:cNvSpPr txBox="1"/>
          <p:nvPr/>
        </p:nvSpPr>
        <p:spPr>
          <a:xfrm>
            <a:off x="1156446" y="363071"/>
            <a:ext cx="1083832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RUNGTA COLLEGE OF DENTAL SCIENCES AND RESEARCH</a:t>
            </a:r>
          </a:p>
          <a:p>
            <a:pPr algn="ctr"/>
            <a:r>
              <a:rPr lang="en-I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Dept of Prosthodontics</a:t>
            </a:r>
          </a:p>
          <a:p>
            <a:pPr algn="ctr"/>
            <a:r>
              <a:rPr lang="en-I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IN" sz="2400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I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Year BDS</a:t>
            </a:r>
          </a:p>
          <a:p>
            <a:pPr algn="ctr"/>
            <a:r>
              <a:rPr lang="en-I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Principles of Partial denture designing and stress control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62B70D-E490-408F-8CD9-E12675E107B0}"/>
              </a:ext>
            </a:extLst>
          </p:cNvPr>
          <p:cNvSpPr txBox="1"/>
          <p:nvPr/>
        </p:nvSpPr>
        <p:spPr>
          <a:xfrm>
            <a:off x="6096000" y="3982996"/>
            <a:ext cx="5629834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400" b="1" u="sng" dirty="0"/>
              <a:t>Presented By:</a:t>
            </a:r>
          </a:p>
          <a:p>
            <a:r>
              <a:rPr lang="en-IN" dirty="0"/>
              <a:t> </a:t>
            </a:r>
          </a:p>
          <a:p>
            <a:r>
              <a:rPr lang="en-IN" sz="2400" dirty="0" err="1"/>
              <a:t>Dr.Shilpi</a:t>
            </a:r>
            <a:r>
              <a:rPr lang="en-IN" sz="2400" dirty="0"/>
              <a:t> </a:t>
            </a:r>
            <a:r>
              <a:rPr lang="en-IN" sz="2400" dirty="0" err="1"/>
              <a:t>Karpathak</a:t>
            </a:r>
            <a:endParaRPr lang="en-IN" sz="2400" dirty="0"/>
          </a:p>
          <a:p>
            <a:r>
              <a:rPr lang="en-IN" sz="2400" dirty="0"/>
              <a:t>Professor</a:t>
            </a:r>
          </a:p>
          <a:p>
            <a:r>
              <a:rPr lang="en-IN" sz="2400" dirty="0"/>
              <a:t>Dept of Prosthodontics</a:t>
            </a:r>
          </a:p>
          <a:p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C8BE9E1-A8E2-4E7D-B6C9-BD2B84A0095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81" r="15781"/>
          <a:stretch/>
        </p:blipFill>
        <p:spPr>
          <a:xfrm>
            <a:off x="312162" y="273069"/>
            <a:ext cx="996874" cy="1134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302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DDF97-E190-41D8-8CC8-FABB777D9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Combined tooth-tissue–supported prostheses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0984E0-5C8B-4A89-8F5A-BACDEA641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Classes I, II, and IV removable partial dentures introduce an important variable in the support of the prosthesis. </a:t>
            </a:r>
          </a:p>
          <a:p>
            <a:pPr algn="just"/>
            <a:r>
              <a:rPr lang="en-US" dirty="0"/>
              <a:t>They are not completely tooth supported but derive varying degrees of support from the tissues of the residual ridge. </a:t>
            </a:r>
          </a:p>
          <a:p>
            <a:pPr algn="just"/>
            <a:r>
              <a:rPr lang="en-US" dirty="0"/>
              <a:t>Utilizing the mathematical calculations of Synge and conservative estimates of tissue displacement, </a:t>
            </a:r>
            <a:r>
              <a:rPr lang="en-US" dirty="0" err="1"/>
              <a:t>DeVan</a:t>
            </a:r>
            <a:r>
              <a:rPr lang="en-US" dirty="0"/>
              <a:t> determined that the mucoperiosteum of the residual ridge offers only 0.4% of the support provided by a periodontal ligament.</a:t>
            </a:r>
          </a:p>
          <a:p>
            <a:pPr algn="just"/>
            <a:r>
              <a:rPr lang="en-US" dirty="0"/>
              <a:t> In other words, soft tissues are 250 times more displaceable than are the adjacent teeth.</a:t>
            </a:r>
          </a:p>
          <a:p>
            <a:pPr algn="just"/>
            <a:r>
              <a:rPr lang="en-US" dirty="0"/>
              <a:t>This is particularly important when one considers the masticatory forces placed on an extension base during function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6479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8A83E-55FE-447E-8363-03A6E2722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8A4B8-41E3-4536-A4E6-4ADF947EC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Although initial masticatory forces may be oriented in the long axes of the abutments, differences in tooth and soft tissue support eventually result in non-axial loading.</a:t>
            </a:r>
          </a:p>
          <a:p>
            <a:pPr algn="just"/>
            <a:r>
              <a:rPr lang="en-US" dirty="0"/>
              <a:t> This occurs as the prosthesis pivots on the abutment closest to the extension base.</a:t>
            </a:r>
          </a:p>
          <a:p>
            <a:pPr algn="just"/>
            <a:r>
              <a:rPr lang="en-US" dirty="0"/>
              <a:t>The resultant forces can be extremely damaging to the abutments and must be controlled if clinical treatment is to be successful. </a:t>
            </a:r>
          </a:p>
          <a:p>
            <a:pPr algn="just"/>
            <a:r>
              <a:rPr lang="en-US" dirty="0"/>
              <a:t>Failure to consider these forces in the design of a removable partial denture can result in tooth mobility and restoration failure. </a:t>
            </a:r>
          </a:p>
          <a:p>
            <a:pPr algn="just"/>
            <a:r>
              <a:rPr lang="en-US" dirty="0"/>
              <a:t>Therefore, these forces must be controlled through optimal tissue health, maximum coverage of soft tissues, proper use of direct retainers, and placement of all components in their most advantageous positions.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45664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C7EF9-E453-4CDA-BF54-77D470797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Lever and Inclined Plane Action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66B29-36BB-41E7-A685-8B3D6729E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 control of potentially damaging forces is the primary goal of removable partial denture design. </a:t>
            </a:r>
          </a:p>
          <a:p>
            <a:pPr algn="just"/>
            <a:r>
              <a:rPr lang="en-US" dirty="0"/>
              <a:t>When subjected to intraoral forces, a removable partial denture can perform the actions of two simple machines—the lever and the inclined plane.</a:t>
            </a:r>
          </a:p>
          <a:p>
            <a:pPr algn="just"/>
            <a:r>
              <a:rPr lang="en-US" dirty="0"/>
              <a:t> Inclined plane mechanics are addressed in the section on occlusal rests and rest seats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43380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93DE6-27E9-4C9A-BC85-883342312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78EB7-6BC2-46E4-B557-198B096109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lever consists of a rigid bar, a fulcrum, an object to be moved, and an applied force.</a:t>
            </a:r>
          </a:p>
          <a:p>
            <a:r>
              <a:rPr lang="en-US" dirty="0"/>
              <a:t>The efficiency of the system is dependent upon the arrangement of the fulcrum, the object, and the force in relation to the bar. </a:t>
            </a:r>
          </a:p>
          <a:p>
            <a:r>
              <a:rPr lang="en-US" dirty="0"/>
              <a:t>There are three classes of levers: first, second, and third. </a:t>
            </a:r>
          </a:p>
          <a:p>
            <a:r>
              <a:rPr lang="en-US" dirty="0"/>
              <a:t>A first-class lever has the potential to be very efficient, while a second-class lever is less efficient, and a third-class lever is the least efficient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140096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D8F3C-502B-497F-8BDC-1E1D51763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0F6F6-2F8C-4026-AA20-3027F4B27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Movement of the extension base will cause the removable partial denture to rotate about the most distal abutment on each side of the arch. </a:t>
            </a:r>
          </a:p>
          <a:p>
            <a:pPr algn="just"/>
            <a:r>
              <a:rPr lang="en-US" dirty="0"/>
              <a:t>This creates a potentially damaging load on the teeth and soft tissues anterior to the distal abutment.</a:t>
            </a:r>
          </a:p>
          <a:p>
            <a:pPr algn="just"/>
            <a:r>
              <a:rPr lang="en-US" dirty="0"/>
              <a:t> A Class IV removable partial denture can function in a similar manner, but it fulcrums about a mesial abutment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813778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AFCC-C771-4412-9DA1-99B268B86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B5C00-E624-44B5-BA47-705AEB0BA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As a rule, the longer the extension base, the greater the potential for damaging loads to be generated on the opposite side of the fulcrum line. </a:t>
            </a:r>
          </a:p>
          <a:p>
            <a:pPr algn="just"/>
            <a:r>
              <a:rPr lang="en-US" dirty="0"/>
              <a:t>This results in a greater need for design features that can minimize rotation. </a:t>
            </a:r>
          </a:p>
          <a:p>
            <a:pPr algn="just"/>
            <a:r>
              <a:rPr lang="en-US" dirty="0"/>
              <a:t>Most mesial extension bases are short, and functional loads are of a lesser magnitude. </a:t>
            </a:r>
          </a:p>
          <a:p>
            <a:pPr algn="just"/>
            <a:r>
              <a:rPr lang="en-US" dirty="0"/>
              <a:t>Consequently, the leverage-induced stresses are relatively limited. </a:t>
            </a:r>
          </a:p>
          <a:p>
            <a:pPr algn="just"/>
            <a:r>
              <a:rPr lang="en-US" dirty="0"/>
              <a:t>In contrast, distal extension bases generally are longer and are subjected to greater masticatory forces.</a:t>
            </a:r>
          </a:p>
          <a:p>
            <a:pPr algn="just"/>
            <a:r>
              <a:rPr lang="en-US" dirty="0"/>
              <a:t> Therefore, the practitioner must be certain to incorporate features that will halt rotation.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22128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B655B-BBD9-4447-B749-74B3A1546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2FE8C-C1C9-4F71-BD81-08FA2FD89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 distal extension partial denture presents the greatest potential for damaging loads because it rotates about three fulcrums.</a:t>
            </a:r>
          </a:p>
          <a:p>
            <a:pPr algn="just"/>
            <a:r>
              <a:rPr lang="en-US" dirty="0"/>
              <a:t>Movement usually takes place around all three fulcrums simultaneously. During the design process, the practitioner must consider these three fulcrums and the movement that may take place around them.</a:t>
            </a:r>
          </a:p>
          <a:p>
            <a:pPr algn="just"/>
            <a:r>
              <a:rPr lang="en-US" dirty="0"/>
              <a:t> Components of the prosthesis may then be positioned to counteract or prevent each of the rotations.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485907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7CB57-7B2E-4DE8-BAC8-2ECCF48A8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17B69D-6C75-40B7-978D-E1369EA38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Components should not be added to the partial denture indiscreetly or by force of design habit. </a:t>
            </a:r>
          </a:p>
          <a:p>
            <a:pPr algn="just"/>
            <a:r>
              <a:rPr lang="en-US" dirty="0"/>
              <a:t>A practitioner who does not understand the biologic or physiologic requirements of a prosthesis will frequently design all partial dentures of a particular class in the same manner. </a:t>
            </a:r>
          </a:p>
          <a:p>
            <a:pPr algn="just"/>
            <a:r>
              <a:rPr lang="en-US" dirty="0"/>
              <a:t>This is one reason that removable partial dentures have not enjoyed overwhelming acceptance in the past.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48934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A5EAF-B468-42E3-8892-38C535808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11D43-E373-4B64-AAA4-C83F02CD3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Only the practitioner who knows the health and condition of the oral tissues is qualified to design a removable prosthesis.</a:t>
            </a:r>
          </a:p>
          <a:p>
            <a:pPr algn="just"/>
            <a:r>
              <a:rPr lang="en-US" dirty="0"/>
              <a:t>To omit components because of a patient’s objection to them or to make the prosthesis lighter or smaller is a disservice to the patient and compromises the basic philosophy of prosthodontics: preserving that which remains, rather than merely replacing that which has been lost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802172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39A06-D988-41E7-A247-48A11A841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D7F624-41E0-49F5-98BD-8BACBC763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omit components because of a patient’s objection to them or to make the prosthesis lighter or smaller is a disservice to the patient and compromises the basic philosophy of prosthodontics: preserving that which remains, rather than merely replacing that which has been lost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53596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9D4C4-ABAE-7C61-1D0C-ECC2FFBD5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Specific Learning Objective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26035FB-5B4E-7991-73D8-A3E2AA139B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4657622"/>
              </p:ext>
            </p:extLst>
          </p:nvPr>
        </p:nvGraphicFramePr>
        <p:xfrm>
          <a:off x="672354" y="1825625"/>
          <a:ext cx="10926088" cy="3852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5305">
                  <a:extLst>
                    <a:ext uri="{9D8B030D-6E8A-4147-A177-3AD203B41FA5}">
                      <a16:colId xmlns:a16="http://schemas.microsoft.com/office/drawing/2014/main" val="3648860307"/>
                    </a:ext>
                  </a:extLst>
                </a:gridCol>
                <a:gridCol w="1160537">
                  <a:extLst>
                    <a:ext uri="{9D8B030D-6E8A-4147-A177-3AD203B41FA5}">
                      <a16:colId xmlns:a16="http://schemas.microsoft.com/office/drawing/2014/main" val="1967634947"/>
                    </a:ext>
                  </a:extLst>
                </a:gridCol>
                <a:gridCol w="3620246">
                  <a:extLst>
                    <a:ext uri="{9D8B030D-6E8A-4147-A177-3AD203B41FA5}">
                      <a16:colId xmlns:a16="http://schemas.microsoft.com/office/drawing/2014/main" val="3641014661"/>
                    </a:ext>
                  </a:extLst>
                </a:gridCol>
              </a:tblGrid>
              <a:tr h="674508">
                <a:tc>
                  <a:txBody>
                    <a:bodyPr/>
                    <a:lstStyle/>
                    <a:p>
                      <a:r>
                        <a:rPr lang="en-US" dirty="0"/>
                        <a:t>Core areas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Domain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Category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2892538"/>
                  </a:ext>
                </a:extLst>
              </a:tr>
              <a:tr h="674508">
                <a:tc>
                  <a:txBody>
                    <a:bodyPr/>
                    <a:lstStyle/>
                    <a:p>
                      <a:r>
                        <a:rPr lang="en-US" dirty="0"/>
                        <a:t>Introduction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Cognitive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Must Know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8961076"/>
                  </a:ext>
                </a:extLst>
              </a:tr>
              <a:tr h="1453635">
                <a:tc>
                  <a:txBody>
                    <a:bodyPr/>
                    <a:lstStyle/>
                    <a:p>
                      <a:r>
                        <a:rPr lang="en-IN" dirty="0"/>
                        <a:t>Mechanics of Movement: Thinking Three-Dimensionally</a:t>
                      </a:r>
                    </a:p>
                    <a:p>
                      <a:r>
                        <a:rPr lang="en-IN" dirty="0"/>
                        <a:t>Support and Force Distribution: Intact Versus Artificial Dentition</a:t>
                      </a:r>
                    </a:p>
                    <a:p>
                      <a:r>
                        <a:rPr lang="en-IN" dirty="0"/>
                        <a:t>Combined tooth-tissue–supported prostheses</a:t>
                      </a:r>
                    </a:p>
                    <a:p>
                      <a:r>
                        <a:rPr lang="en-US" dirty="0"/>
                        <a:t>Lever and Inclined Plane Action</a:t>
                      </a:r>
                      <a:endParaRPr lang="en-IN" dirty="0"/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Cognitive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Must Know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0306091"/>
                  </a:ext>
                </a:extLst>
              </a:tr>
              <a:tr h="264297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8449484"/>
                  </a:ext>
                </a:extLst>
              </a:tr>
              <a:tr h="674508">
                <a:tc>
                  <a:txBody>
                    <a:bodyPr/>
                    <a:lstStyle/>
                    <a:p>
                      <a:r>
                        <a:rPr lang="en-US" dirty="0"/>
                        <a:t>Summary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Affective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Must Know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6193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77287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A8F93-AC71-4A18-8255-34C2D60D2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2157C-259E-4283-865C-AC6E4FE3D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/>
              <a:t>Stewert’s</a:t>
            </a:r>
            <a:r>
              <a:rPr lang="en-IN" dirty="0"/>
              <a:t> Clinical Removable Partial Prosthodontics, 4</a:t>
            </a:r>
            <a:r>
              <a:rPr lang="en-IN" baseline="30000" dirty="0"/>
              <a:t>th</a:t>
            </a:r>
            <a:r>
              <a:rPr lang="en-IN" dirty="0"/>
              <a:t> Edition</a:t>
            </a:r>
          </a:p>
          <a:p>
            <a:r>
              <a:rPr lang="en-IN" dirty="0"/>
              <a:t>Textbook of Prosthodontics, </a:t>
            </a:r>
            <a:r>
              <a:rPr lang="en-IN" dirty="0" err="1"/>
              <a:t>V.Rangarajan</a:t>
            </a:r>
            <a:r>
              <a:rPr lang="en-IN" dirty="0"/>
              <a:t> 2</a:t>
            </a:r>
            <a:r>
              <a:rPr lang="en-IN" baseline="30000" dirty="0"/>
              <a:t>nd</a:t>
            </a:r>
            <a:r>
              <a:rPr lang="en-IN" dirty="0"/>
              <a:t> Edition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34444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7BC8A-F99E-49C8-98B7-A1050E3B3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E3E6E-B5BE-4CA3-9B50-75B75452C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Introduction</a:t>
            </a:r>
          </a:p>
          <a:p>
            <a:r>
              <a:rPr lang="en-IN" dirty="0"/>
              <a:t>Mechanics of Movement: Thinking Three-Dimensionally</a:t>
            </a:r>
          </a:p>
          <a:p>
            <a:r>
              <a:rPr lang="en-IN" dirty="0"/>
              <a:t>Support and Force Distribution: Intact Versus Artificial Dentition</a:t>
            </a:r>
          </a:p>
        </p:txBody>
      </p:sp>
    </p:spTree>
    <p:extLst>
      <p:ext uri="{BB962C8B-B14F-4D97-AF65-F5344CB8AC3E}">
        <p14:creationId xmlns:p14="http://schemas.microsoft.com/office/powerpoint/2010/main" val="2804815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0A068-1C3C-405D-A9C9-C88783571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Mechanics of Movement: Thinking Three-Dimensionally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05552-E61F-4A49-B5B5-9C90FE35C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To understand how intraoral forces act on a removable partial denture, the practitioner must begin with an understanding of basic mechanical concepts.</a:t>
            </a:r>
          </a:p>
          <a:p>
            <a:pPr algn="just"/>
            <a:r>
              <a:rPr lang="en-US" dirty="0"/>
              <a:t> Movement occurs when a resting object is acted upon by a sufficient force.</a:t>
            </a:r>
          </a:p>
          <a:p>
            <a:pPr algn="just"/>
            <a:r>
              <a:rPr lang="en-US" dirty="0"/>
              <a:t> In the human body, movement can occur in any of the three fundamental planes: horizontal, sagittal, or frontal. </a:t>
            </a:r>
          </a:p>
          <a:p>
            <a:pPr algn="just"/>
            <a:r>
              <a:rPr lang="en-US" dirty="0"/>
              <a:t>These planes are mutually perpendicular and therefore intersect one another at right angles. </a:t>
            </a:r>
          </a:p>
          <a:p>
            <a:pPr algn="just"/>
            <a:r>
              <a:rPr lang="en-US" dirty="0"/>
              <a:t>The intersection of any two planes forms a linear axis. Because there are three planes, there are also three axes. </a:t>
            </a:r>
          </a:p>
          <a:p>
            <a:pPr algn="just"/>
            <a:r>
              <a:rPr lang="en-US" dirty="0"/>
              <a:t>These are called the transverse axis, the vertical axis, and the sagittal axis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25458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6774C-9F78-4628-A1C0-EC6E6AAC1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10701-8204-4F74-87C0-DEB03621A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/>
              <a:t>Rotational movement of an object around any one of the three axes can only occur within the plane that runs exactly perpendicular to that axis.</a:t>
            </a:r>
          </a:p>
          <a:p>
            <a:pPr algn="just"/>
            <a:r>
              <a:rPr lang="en-US" dirty="0"/>
              <a:t>These same fundamental planes can be used to describe clinically relevant movement of removable partial dentures.</a:t>
            </a:r>
          </a:p>
          <a:p>
            <a:pPr algn="just"/>
            <a:r>
              <a:rPr lang="en-US" dirty="0"/>
              <a:t> Most movements of removable partial dentures do not occur within a single plane because the forces that cause them are a composite of forces from multiple planes. </a:t>
            </a:r>
          </a:p>
          <a:p>
            <a:pPr algn="just"/>
            <a:r>
              <a:rPr lang="en-US" dirty="0"/>
              <a:t>Fortunately, composite forces can be broken down into force vectors.</a:t>
            </a:r>
          </a:p>
          <a:p>
            <a:pPr algn="just"/>
            <a:r>
              <a:rPr lang="en-US" dirty="0"/>
              <a:t>This makes it possible to determine how much force, or what proportion of the total force, is occurring within any given plane.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84297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86F86-8CA3-42C9-B6BA-829472BA8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E5CE1F-2B18-4560-B766-E84DF2F90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Usually, a dominant force vector can be identified.</a:t>
            </a:r>
          </a:p>
          <a:p>
            <a:r>
              <a:rPr lang="en-US" dirty="0"/>
              <a:t>This is the vector that causes the greatest concern in removable partial denture design. </a:t>
            </a:r>
          </a:p>
          <a:p>
            <a:r>
              <a:rPr lang="en-US" dirty="0"/>
              <a:t>Consequently, design features are added to resist dominant forces</a:t>
            </a:r>
          </a:p>
          <a:p>
            <a:r>
              <a:rPr lang="en-US" dirty="0"/>
              <a:t>During the design process, the practitioner must consider the ability of individual teeth to withstand forces. </a:t>
            </a:r>
          </a:p>
          <a:p>
            <a:r>
              <a:rPr lang="en-US" dirty="0"/>
              <a:t>Fibers of the periodontal ligament are arranged to absorb axial forces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12619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779A4-5CDD-4E31-A09F-916D7B2E9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3BC8D-FBB3-46CB-8039-11F25E35D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Unfortunately, these fibers do not offer similar protection when teeth are subjected to nonaxial tipping or rotational forces.</a:t>
            </a:r>
          </a:p>
          <a:p>
            <a:pPr algn="just"/>
            <a:r>
              <a:rPr lang="en-US" dirty="0"/>
              <a:t> According to available information, the forces that teeth are best able to resist are those directed within their long axes. </a:t>
            </a:r>
          </a:p>
          <a:p>
            <a:pPr algn="just"/>
            <a:r>
              <a:rPr lang="en-US" dirty="0"/>
              <a:t>Experiments by Synge and </a:t>
            </a:r>
            <a:r>
              <a:rPr lang="en-US" dirty="0" err="1"/>
              <a:t>Dyment</a:t>
            </a:r>
            <a:r>
              <a:rPr lang="en-US" dirty="0"/>
              <a:t> in the 1930s produced conservative estimates that axial loading is tolerated over non-axial forces by a ratio of 17.5 to 1.1 Consequently, non-axial forces of much smaller magnitude can be extremely destructive to the supporting structures of a tooth and should be avoided whenever possible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95486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BE9DB-CE17-4200-A714-CF00BDBCF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Support and Force Distribution: </a:t>
            </a:r>
            <a:r>
              <a:rPr lang="en-IN" dirty="0" err="1"/>
              <a:t>IntactVersus</a:t>
            </a:r>
            <a:r>
              <a:rPr lang="en-IN" dirty="0"/>
              <a:t> Artificial Dentition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C6437-FE7E-44C6-9C06-DB832729C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dirty="0"/>
              <a:t>Entirely tooth-supported prostheses</a:t>
            </a:r>
          </a:p>
          <a:p>
            <a:pPr algn="just"/>
            <a:r>
              <a:rPr lang="en-US" dirty="0"/>
              <a:t>consider a patient with intact dental arches in which teeth are well aligned and display optimal contact relationships. </a:t>
            </a:r>
          </a:p>
          <a:p>
            <a:pPr algn="just"/>
            <a:r>
              <a:rPr lang="en-US" dirty="0"/>
              <a:t>As the patient occludes, the teeth are subjected primarily to axial loading. </a:t>
            </a:r>
          </a:p>
          <a:p>
            <a:pPr algn="just"/>
            <a:r>
              <a:rPr lang="en-US" dirty="0"/>
              <a:t>Support is gained entirely from the periodontal ligaments of individual teeth. </a:t>
            </a:r>
          </a:p>
          <a:p>
            <a:pPr algn="just"/>
            <a:r>
              <a:rPr lang="en-US" dirty="0"/>
              <a:t>As might be expected, a similar situation occurs with a properly constructed fixed partial denture. </a:t>
            </a:r>
          </a:p>
          <a:p>
            <a:pPr algn="just"/>
            <a:r>
              <a:rPr lang="en-US" dirty="0"/>
              <a:t>Abutment teeth are rigidly connected and can provide optimal occlusal relationships in all functional movements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79353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1E1D8-40C9-4DC1-B9F0-1327292AE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E1B38-F22D-495C-8F38-43C2E5731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Like a conventional fixed partial denture, a Class III removable partial denture is entirely tooth supported. </a:t>
            </a:r>
          </a:p>
          <a:p>
            <a:r>
              <a:rPr lang="en-US" dirty="0"/>
              <a:t>As a result, forces are directed within the long axes of the abutments and are transmitted to the associated periodontal tissues.</a:t>
            </a:r>
          </a:p>
          <a:p>
            <a:r>
              <a:rPr lang="en-US" dirty="0"/>
              <a:t>Compared with a fixed prosthesis, a removable prosthesis does not connect its abutments as rigidly to one another.</a:t>
            </a:r>
          </a:p>
          <a:p>
            <a:r>
              <a:rPr lang="en-US" dirty="0"/>
              <a:t>Therefore, limited movement is possible, and this movement can result in non-axial loading of the abutment teeth during function.</a:t>
            </a:r>
          </a:p>
          <a:p>
            <a:r>
              <a:rPr lang="en-US" dirty="0"/>
              <a:t> In most instances, off axis loading in Class III applications is extremely limited.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77611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1488</Words>
  <Application>Microsoft Office PowerPoint</Application>
  <PresentationFormat>Widescreen</PresentationFormat>
  <Paragraphs>102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Specific Learning Objective</vt:lpstr>
      <vt:lpstr>Contents</vt:lpstr>
      <vt:lpstr>Mechanics of Movement: Thinking Three-Dimensionally </vt:lpstr>
      <vt:lpstr>PowerPoint Presentation</vt:lpstr>
      <vt:lpstr>PowerPoint Presentation</vt:lpstr>
      <vt:lpstr>PowerPoint Presentation</vt:lpstr>
      <vt:lpstr>Support and Force Distribution: IntactVersus Artificial Dentition</vt:lpstr>
      <vt:lpstr>PowerPoint Presentation</vt:lpstr>
      <vt:lpstr>Combined tooth-tissue–supported prostheses</vt:lpstr>
      <vt:lpstr>PowerPoint Presentation</vt:lpstr>
      <vt:lpstr>Lever and Inclined Plane Action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21</cp:revision>
  <dcterms:created xsi:type="dcterms:W3CDTF">2022-09-19T08:11:40Z</dcterms:created>
  <dcterms:modified xsi:type="dcterms:W3CDTF">2022-09-26T05:14:33Z</dcterms:modified>
</cp:coreProperties>
</file>